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20"/>
  </p:notesMasterIdLst>
  <p:sldIdLst>
    <p:sldId id="296" r:id="rId2"/>
    <p:sldId id="263" r:id="rId3"/>
    <p:sldId id="284" r:id="rId4"/>
    <p:sldId id="272" r:id="rId5"/>
    <p:sldId id="277" r:id="rId6"/>
    <p:sldId id="294" r:id="rId7"/>
    <p:sldId id="261" r:id="rId8"/>
    <p:sldId id="262" r:id="rId9"/>
    <p:sldId id="295" r:id="rId10"/>
    <p:sldId id="286" r:id="rId11"/>
    <p:sldId id="289" r:id="rId12"/>
    <p:sldId id="290" r:id="rId13"/>
    <p:sldId id="291" r:id="rId14"/>
    <p:sldId id="292" r:id="rId15"/>
    <p:sldId id="293" r:id="rId16"/>
    <p:sldId id="287" r:id="rId17"/>
    <p:sldId id="297" r:id="rId18"/>
    <p:sldId id="280" r:id="rId19"/>
  </p:sldIdLst>
  <p:sldSz cx="9144000" cy="6858000" type="screen4x3"/>
  <p:notesSz cx="6735763" cy="98663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8815" autoAdjust="0"/>
  </p:normalViewPr>
  <p:slideViewPr>
    <p:cSldViewPr>
      <p:cViewPr varScale="1">
        <p:scale>
          <a:sx n="59" d="100"/>
          <a:sy n="59" d="100"/>
        </p:scale>
        <p:origin x="1686" y="3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C24334-39D1-4FED-9ECC-61BF1F2EAD02}" type="datetimeFigureOut">
              <a:rPr lang="en-US" smtClean="0"/>
              <a:pPr/>
              <a:t>6/25/2015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3100" y="4686300"/>
            <a:ext cx="5389563" cy="44402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15B7E5-BAF7-4218-B0B0-25FC89915BD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79854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Teacher can greet any other process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15B7E5-BAF7-4218-B0B0-25FC89915BD1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08655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At first pictures will be</a:t>
            </a:r>
            <a:r>
              <a:rPr lang="en-US" baseline="0" dirty="0" smtClean="0"/>
              <a:t> shown. </a:t>
            </a:r>
            <a:r>
              <a:rPr lang="en-US" dirty="0" smtClean="0"/>
              <a:t>Teacher can try to elicit the answer from the students.</a:t>
            </a:r>
            <a:r>
              <a:rPr lang="en-US" baseline="0" dirty="0" smtClean="0"/>
              <a:t> Then he/she can give feedback by clicking.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15B7E5-BAF7-4218-B0B0-25FC89915BD1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006407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At first pictures will be</a:t>
            </a:r>
            <a:r>
              <a:rPr lang="en-US" baseline="0" dirty="0" smtClean="0"/>
              <a:t> shown. </a:t>
            </a:r>
            <a:r>
              <a:rPr lang="en-US" dirty="0" smtClean="0"/>
              <a:t>Teacher can try to elicit the answer from the students.</a:t>
            </a:r>
            <a:r>
              <a:rPr lang="en-US" baseline="0" dirty="0" smtClean="0"/>
              <a:t> Then he/she can give feedback by clicking.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15B7E5-BAF7-4218-B0B0-25FC89915BD1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899063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At first pictures will be</a:t>
            </a:r>
            <a:r>
              <a:rPr lang="en-US" baseline="0" dirty="0" smtClean="0"/>
              <a:t> shown. </a:t>
            </a:r>
            <a:r>
              <a:rPr lang="en-US" dirty="0" smtClean="0"/>
              <a:t>Teacher can try to elicit the answer from the students.</a:t>
            </a:r>
            <a:r>
              <a:rPr lang="en-US" baseline="0" dirty="0" smtClean="0"/>
              <a:t> Then he/she can give feedback by clicking.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15B7E5-BAF7-4218-B0B0-25FC89915BD1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505354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Teacher can give</a:t>
            </a:r>
            <a:r>
              <a:rPr lang="en-US" baseline="0" dirty="0" smtClean="0"/>
              <a:t> some instructions to do the home task.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15B7E5-BAF7-4218-B0B0-25FC89915BD1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030315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Teacher can use </a:t>
            </a:r>
            <a:r>
              <a:rPr lang="en-US" smtClean="0"/>
              <a:t>another language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15B7E5-BAF7-4218-B0B0-25FC89915BD1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53947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Teacher can hide this slide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15B7E5-BAF7-4218-B0B0-25FC89915BD1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461844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At first pictures will be</a:t>
            </a:r>
            <a:r>
              <a:rPr lang="en-US" baseline="0" dirty="0" smtClean="0"/>
              <a:t> shown. </a:t>
            </a:r>
            <a:r>
              <a:rPr lang="en-US" dirty="0" smtClean="0"/>
              <a:t>Teacher can try to elicit the answer from the students.</a:t>
            </a:r>
            <a:r>
              <a:rPr lang="en-US" baseline="0" dirty="0" smtClean="0"/>
              <a:t> Then he/she can give feedback by clicking.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15B7E5-BAF7-4218-B0B0-25FC89915BD1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024553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Teacher can try to elicit the answer from the students.</a:t>
            </a:r>
            <a:r>
              <a:rPr lang="en-US" baseline="0" dirty="0" smtClean="0"/>
              <a:t> Then he/she can give feedback by clicking.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15B7E5-BAF7-4218-B0B0-25FC89915BD1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166341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At first pictures will be</a:t>
            </a:r>
            <a:r>
              <a:rPr lang="en-US" baseline="0" dirty="0" smtClean="0"/>
              <a:t> shown. </a:t>
            </a:r>
            <a:r>
              <a:rPr lang="en-US" dirty="0" smtClean="0"/>
              <a:t>Teacher can try to elicit the answer from the students.</a:t>
            </a:r>
            <a:r>
              <a:rPr lang="en-US" baseline="0" dirty="0" smtClean="0"/>
              <a:t> Then he/she can give feedback by clicking.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15B7E5-BAF7-4218-B0B0-25FC89915BD1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611905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At first pictures will be</a:t>
            </a:r>
            <a:r>
              <a:rPr lang="en-US" baseline="0" dirty="0" smtClean="0"/>
              <a:t> shown. </a:t>
            </a:r>
            <a:r>
              <a:rPr lang="en-US" dirty="0" smtClean="0"/>
              <a:t>Teacher can try to elicit the answer from the students.</a:t>
            </a:r>
            <a:r>
              <a:rPr lang="en-US" baseline="0" dirty="0" smtClean="0"/>
              <a:t> Then he/she can give feedback by clicking.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15B7E5-BAF7-4218-B0B0-25FC89915BD1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51034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At first pictures will be</a:t>
            </a:r>
            <a:r>
              <a:rPr lang="en-US" baseline="0" dirty="0" smtClean="0"/>
              <a:t> shown. </a:t>
            </a:r>
            <a:r>
              <a:rPr lang="en-US" dirty="0" smtClean="0"/>
              <a:t>Teacher can try to elicit the answer from the students.</a:t>
            </a:r>
            <a:r>
              <a:rPr lang="en-US" baseline="0" dirty="0" smtClean="0"/>
              <a:t> Then he/she can give feedback by clicking.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15B7E5-BAF7-4218-B0B0-25FC89915BD1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89447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At first pictures will be</a:t>
            </a:r>
            <a:r>
              <a:rPr lang="en-US" baseline="0" dirty="0" smtClean="0"/>
              <a:t> shown. </a:t>
            </a:r>
            <a:r>
              <a:rPr lang="en-US" dirty="0" smtClean="0"/>
              <a:t>Teacher can try to elicit the answer from the students.</a:t>
            </a:r>
            <a:r>
              <a:rPr lang="en-US" baseline="0" dirty="0" smtClean="0"/>
              <a:t> Then he/she can give feedback by clicking.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15B7E5-BAF7-4218-B0B0-25FC89915BD1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753082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At first pictures will be</a:t>
            </a:r>
            <a:r>
              <a:rPr lang="en-US" baseline="0" dirty="0" smtClean="0"/>
              <a:t> shown. </a:t>
            </a:r>
            <a:r>
              <a:rPr lang="en-US" dirty="0" smtClean="0"/>
              <a:t>Teacher can try to elicit the answer from the students.</a:t>
            </a:r>
            <a:r>
              <a:rPr lang="en-US" baseline="0" dirty="0" smtClean="0"/>
              <a:t> Then he/she can give feedback by clicking.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15B7E5-BAF7-4218-B0B0-25FC89915BD1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77340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2656C9C-8D5F-4210-8FD3-30CC448A4891}" type="datetimeFigureOut">
              <a:rPr lang="en-US" smtClean="0"/>
              <a:pPr/>
              <a:t>6/25/2015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05D609D-4776-460D-8825-D8B4AA2CA1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34368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2656C9C-8D5F-4210-8FD3-30CC448A4891}" type="datetimeFigureOut">
              <a:rPr lang="en-US" smtClean="0"/>
              <a:pPr/>
              <a:t>6/25/2015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05D609D-4776-460D-8825-D8B4AA2CA1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02179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2656C9C-8D5F-4210-8FD3-30CC448A4891}" type="datetimeFigureOut">
              <a:rPr lang="en-US" smtClean="0"/>
              <a:pPr/>
              <a:t>6/25/2015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05D609D-4776-460D-8825-D8B4AA2CA1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8652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2656C9C-8D5F-4210-8FD3-30CC448A4891}" type="datetimeFigureOut">
              <a:rPr lang="en-US" smtClean="0"/>
              <a:pPr/>
              <a:t>6/25/2015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05D609D-4776-460D-8825-D8B4AA2CA1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82985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2656C9C-8D5F-4210-8FD3-30CC448A4891}" type="datetimeFigureOut">
              <a:rPr lang="en-US" smtClean="0"/>
              <a:pPr/>
              <a:t>6/25/2015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05D609D-4776-460D-8825-D8B4AA2CA1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88042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2656C9C-8D5F-4210-8FD3-30CC448A4891}" type="datetimeFigureOut">
              <a:rPr lang="en-US" smtClean="0"/>
              <a:pPr/>
              <a:t>6/25/2015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05D609D-4776-460D-8825-D8B4AA2CA1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48411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2656C9C-8D5F-4210-8FD3-30CC448A4891}" type="datetimeFigureOut">
              <a:rPr lang="en-US" smtClean="0"/>
              <a:pPr/>
              <a:t>6/25/2015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05D609D-4776-460D-8825-D8B4AA2CA1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16477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2656C9C-8D5F-4210-8FD3-30CC448A4891}" type="datetimeFigureOut">
              <a:rPr lang="en-US" smtClean="0"/>
              <a:pPr/>
              <a:t>6/25/2015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05D609D-4776-460D-8825-D8B4AA2CA1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5751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2656C9C-8D5F-4210-8FD3-30CC448A4891}" type="datetimeFigureOut">
              <a:rPr lang="en-US" smtClean="0"/>
              <a:pPr/>
              <a:t>6/25/2015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05D609D-4776-460D-8825-D8B4AA2CA1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01733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2656C9C-8D5F-4210-8FD3-30CC448A4891}" type="datetimeFigureOut">
              <a:rPr lang="en-US" smtClean="0"/>
              <a:pPr/>
              <a:t>6/25/2015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05D609D-4776-460D-8825-D8B4AA2CA1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89598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2656C9C-8D5F-4210-8FD3-30CC448A4891}" type="datetimeFigureOut">
              <a:rPr lang="en-US" smtClean="0"/>
              <a:pPr/>
              <a:t>6/25/2015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05D609D-4776-460D-8825-D8B4AA2CA1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91457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8732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09800" y="1219200"/>
            <a:ext cx="52578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This is a hidden slide</a:t>
            </a:r>
            <a:endParaRPr lang="en-US" sz="2800" dirty="0"/>
          </a:p>
        </p:txBody>
      </p:sp>
      <p:sp>
        <p:nvSpPr>
          <p:cNvPr id="3" name="Rectangle 2"/>
          <p:cNvSpPr/>
          <p:nvPr/>
        </p:nvSpPr>
        <p:spPr>
          <a:xfrm>
            <a:off x="1257300" y="2743200"/>
            <a:ext cx="7162800" cy="2209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Dear honorable teacher please follow the instructions that has given in the </a:t>
            </a:r>
            <a:r>
              <a:rPr lang="en-US" sz="2400" smtClean="0"/>
              <a:t>slide </a:t>
            </a:r>
            <a:r>
              <a:rPr lang="en-US" sz="2400"/>
              <a:t>notes (under the every slide</a:t>
            </a:r>
            <a:r>
              <a:rPr lang="en-US" sz="2400" smtClean="0"/>
              <a:t>). </a:t>
            </a:r>
            <a:r>
              <a:rPr lang="en-US" sz="2400" dirty="0" smtClean="0"/>
              <a:t>It would be helpful to take a successful class. Thanks a lot. I wish you good luck.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690688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447800" y="457200"/>
            <a:ext cx="6096000" cy="685800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Affirmative Sentence.</a:t>
            </a:r>
            <a:endParaRPr lang="en-US" sz="40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609600" y="1600200"/>
          <a:ext cx="7848600" cy="41719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28132"/>
                <a:gridCol w="2981028"/>
                <a:gridCol w="3139440"/>
              </a:tblGrid>
              <a:tr h="971550">
                <a:tc>
                  <a:txBody>
                    <a:bodyPr/>
                    <a:lstStyle/>
                    <a:p>
                      <a:r>
                        <a:rPr lang="en-US" sz="3600" dirty="0" smtClean="0">
                          <a:latin typeface="Times New Roman" pitchFamily="18" charset="0"/>
                          <a:cs typeface="Times New Roman" pitchFamily="18" charset="0"/>
                        </a:rPr>
                        <a:t>Person</a:t>
                      </a:r>
                      <a:endParaRPr lang="en-US" sz="3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dirty="0" smtClean="0">
                          <a:latin typeface="Times New Roman" pitchFamily="18" charset="0"/>
                          <a:cs typeface="Times New Roman" pitchFamily="18" charset="0"/>
                        </a:rPr>
                        <a:t>Singular</a:t>
                      </a:r>
                      <a:endParaRPr lang="en-US" sz="3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dirty="0" smtClean="0">
                          <a:latin typeface="Times New Roman" pitchFamily="18" charset="0"/>
                          <a:cs typeface="Times New Roman" pitchFamily="18" charset="0"/>
                        </a:rPr>
                        <a:t>Plural</a:t>
                      </a:r>
                      <a:endParaRPr lang="en-US" sz="3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971550"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1st</a:t>
                      </a:r>
                      <a:endParaRPr lang="en-US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I have</a:t>
                      </a:r>
                      <a:r>
                        <a:rPr lang="en-US" sz="3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eaten</a:t>
                      </a:r>
                      <a:r>
                        <a:rPr lang="en-US" sz="3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rice.</a:t>
                      </a:r>
                      <a:endParaRPr lang="en-US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We have eaten</a:t>
                      </a:r>
                      <a:r>
                        <a:rPr lang="en-US" sz="3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rice.</a:t>
                      </a:r>
                      <a:endParaRPr lang="en-US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971550"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lang="en-US" sz="3200" baseline="30000" dirty="0" smtClean="0">
                          <a:latin typeface="Times New Roman" pitchFamily="18" charset="0"/>
                          <a:cs typeface="Times New Roman" pitchFamily="18" charset="0"/>
                        </a:rPr>
                        <a:t>nd</a:t>
                      </a:r>
                      <a:endParaRPr lang="en-US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You have eaten rice.</a:t>
                      </a:r>
                      <a:endParaRPr lang="en-US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You have eaten rice.</a:t>
                      </a:r>
                      <a:endParaRPr lang="en-US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971550"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3rd</a:t>
                      </a:r>
                      <a:endParaRPr lang="en-US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He/She</a:t>
                      </a:r>
                      <a:r>
                        <a:rPr lang="en-US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 has eaten  </a:t>
                      </a:r>
                      <a:r>
                        <a:rPr lang="en-US" sz="3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rice.</a:t>
                      </a:r>
                      <a:endParaRPr lang="en-US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They have eaten rice.</a:t>
                      </a:r>
                      <a:endParaRPr lang="en-US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447800" y="457200"/>
            <a:ext cx="6096000" cy="685800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Negative Sentence</a:t>
            </a:r>
            <a:endParaRPr lang="en-US" sz="40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685800" y="1600200"/>
          <a:ext cx="8001000" cy="41719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52600"/>
                <a:gridCol w="2890838"/>
                <a:gridCol w="3357562"/>
              </a:tblGrid>
              <a:tr h="971550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>
                          <a:latin typeface="Times New Roman" pitchFamily="18" charset="0"/>
                          <a:cs typeface="Times New Roman" pitchFamily="18" charset="0"/>
                        </a:rPr>
                        <a:t>Person</a:t>
                      </a:r>
                      <a:endParaRPr lang="en-US" sz="3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>
                          <a:latin typeface="Times New Roman" pitchFamily="18" charset="0"/>
                          <a:cs typeface="Times New Roman" pitchFamily="18" charset="0"/>
                        </a:rPr>
                        <a:t>Singular</a:t>
                      </a:r>
                      <a:endParaRPr lang="en-US" sz="3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>
                          <a:latin typeface="Times New Roman" pitchFamily="18" charset="0"/>
                          <a:cs typeface="Times New Roman" pitchFamily="18" charset="0"/>
                        </a:rPr>
                        <a:t>Plural</a:t>
                      </a:r>
                      <a:endParaRPr lang="en-US" sz="3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971550"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1st</a:t>
                      </a:r>
                      <a:endParaRPr lang="en-US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I have not</a:t>
                      </a:r>
                      <a:r>
                        <a:rPr lang="en-US" sz="3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eaten</a:t>
                      </a:r>
                      <a:r>
                        <a:rPr lang="en-US" sz="3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rice.</a:t>
                      </a:r>
                      <a:endParaRPr lang="en-US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We have not eaten</a:t>
                      </a:r>
                      <a:r>
                        <a:rPr lang="en-US" sz="3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rice.</a:t>
                      </a:r>
                      <a:endParaRPr lang="en-US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971550"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lang="en-US" sz="3200" baseline="30000" dirty="0" smtClean="0">
                          <a:latin typeface="Times New Roman" pitchFamily="18" charset="0"/>
                          <a:cs typeface="Times New Roman" pitchFamily="18" charset="0"/>
                        </a:rPr>
                        <a:t>nd</a:t>
                      </a:r>
                      <a:endParaRPr lang="en-US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You have not</a:t>
                      </a:r>
                      <a:r>
                        <a:rPr lang="en-US" sz="3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eaten rice.</a:t>
                      </a:r>
                      <a:endParaRPr lang="en-US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You have not</a:t>
                      </a:r>
                      <a:r>
                        <a:rPr lang="en-US" sz="3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eaten rice.</a:t>
                      </a:r>
                      <a:endParaRPr lang="en-US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971550"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3rd</a:t>
                      </a:r>
                      <a:endParaRPr lang="en-US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He/She</a:t>
                      </a:r>
                      <a:r>
                        <a:rPr lang="en-US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 has not eat</a:t>
                      </a:r>
                      <a:r>
                        <a:rPr lang="en-US" sz="3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en rice.</a:t>
                      </a:r>
                      <a:endParaRPr lang="en-US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They have not eaten rice.</a:t>
                      </a:r>
                      <a:endParaRPr lang="en-US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strips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24000" y="533400"/>
            <a:ext cx="6096000" cy="762000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Interrogative Sentence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457200" y="1981200"/>
          <a:ext cx="8153400" cy="3840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800"/>
                <a:gridCol w="3048000"/>
                <a:gridCol w="3276600"/>
              </a:tblGrid>
              <a:tr h="438150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>
                          <a:latin typeface="Times New Roman" pitchFamily="18" charset="0"/>
                          <a:cs typeface="Times New Roman" pitchFamily="18" charset="0"/>
                        </a:rPr>
                        <a:t>Person</a:t>
                      </a:r>
                      <a:endParaRPr lang="en-US" sz="3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>
                          <a:latin typeface="Times New Roman" pitchFamily="18" charset="0"/>
                          <a:cs typeface="Times New Roman" pitchFamily="18" charset="0"/>
                        </a:rPr>
                        <a:t>Singular</a:t>
                      </a:r>
                      <a:endParaRPr lang="en-US" sz="3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>
                          <a:latin typeface="Times New Roman" pitchFamily="18" charset="0"/>
                          <a:cs typeface="Times New Roman" pitchFamily="18" charset="0"/>
                        </a:rPr>
                        <a:t>Plural</a:t>
                      </a:r>
                      <a:endParaRPr lang="en-US" sz="3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971550"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1st</a:t>
                      </a:r>
                      <a:endParaRPr lang="en-US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Have</a:t>
                      </a:r>
                      <a:r>
                        <a:rPr lang="en-US" sz="3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I eaten </a:t>
                      </a:r>
                      <a:r>
                        <a:rPr lang="en-US" sz="3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rice ?</a:t>
                      </a:r>
                      <a:endParaRPr lang="en-US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Have w</a:t>
                      </a:r>
                      <a:r>
                        <a:rPr lang="en-US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e eaten</a:t>
                      </a:r>
                      <a:r>
                        <a:rPr lang="en-US" sz="3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rice ?</a:t>
                      </a:r>
                      <a:endParaRPr lang="en-US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971550"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lang="en-US" sz="3200" baseline="30000" dirty="0" smtClean="0">
                          <a:latin typeface="Times New Roman" pitchFamily="18" charset="0"/>
                          <a:cs typeface="Times New Roman" pitchFamily="18" charset="0"/>
                        </a:rPr>
                        <a:t>nd</a:t>
                      </a:r>
                      <a:endParaRPr lang="en-US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Have y</a:t>
                      </a:r>
                      <a:r>
                        <a:rPr lang="en-US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ou eaten rice</a:t>
                      </a:r>
                      <a:r>
                        <a:rPr lang="en-US" sz="3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?</a:t>
                      </a:r>
                      <a:endParaRPr lang="en-US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Have you eaten rice</a:t>
                      </a:r>
                      <a:r>
                        <a:rPr lang="en-US" sz="3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?</a:t>
                      </a:r>
                      <a:endParaRPr lang="en-US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971550"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3rd</a:t>
                      </a:r>
                      <a:endParaRPr lang="en-US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Has he/she eat</a:t>
                      </a:r>
                      <a:r>
                        <a:rPr lang="en-US" sz="3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en rice ?</a:t>
                      </a:r>
                      <a:endParaRPr lang="en-US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Have</a:t>
                      </a:r>
                      <a:r>
                        <a:rPr lang="en-US" sz="3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t</a:t>
                      </a:r>
                      <a:r>
                        <a:rPr lang="en-US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hey eaten rice</a:t>
                      </a:r>
                      <a:r>
                        <a:rPr lang="en-US" sz="3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?</a:t>
                      </a:r>
                      <a:endParaRPr lang="en-US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447800" y="304800"/>
            <a:ext cx="6096000" cy="685800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INDEVETUAL WORK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57200" y="3581400"/>
            <a:ext cx="8305800" cy="28956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2800" dirty="0" smtClean="0">
              <a:solidFill>
                <a:srgbClr val="7030A0"/>
              </a:solidFill>
            </a:endParaRPr>
          </a:p>
          <a:p>
            <a:r>
              <a:rPr lang="en-US" sz="2800" dirty="0" smtClean="0">
                <a:solidFill>
                  <a:srgbClr val="7030A0"/>
                </a:solidFill>
              </a:rPr>
              <a:t>We (a) -------------- a box.       He has </a:t>
            </a:r>
            <a:r>
              <a:rPr lang="en-US" sz="2800" i="1" dirty="0" smtClean="0">
                <a:solidFill>
                  <a:srgbClr val="7030A0"/>
                </a:solidFill>
              </a:rPr>
              <a:t>(</a:t>
            </a:r>
            <a:r>
              <a:rPr lang="en-US" sz="2800" dirty="0" smtClean="0">
                <a:solidFill>
                  <a:srgbClr val="7030A0"/>
                </a:solidFill>
              </a:rPr>
              <a:t>b) ------------- a bird. </a:t>
            </a:r>
          </a:p>
          <a:p>
            <a:endParaRPr lang="en-US" sz="2800" dirty="0" smtClean="0">
              <a:solidFill>
                <a:srgbClr val="7030A0"/>
              </a:solidFill>
            </a:endParaRPr>
          </a:p>
          <a:p>
            <a:r>
              <a:rPr lang="en-US" sz="2800" dirty="0" smtClean="0">
                <a:solidFill>
                  <a:srgbClr val="7030A0"/>
                </a:solidFill>
              </a:rPr>
              <a:t>Have you (c) ---------------- the work ? They (d) --------------</a:t>
            </a:r>
          </a:p>
          <a:p>
            <a:endParaRPr lang="en-US" sz="2800" dirty="0" smtClean="0">
              <a:solidFill>
                <a:srgbClr val="7030A0"/>
              </a:solidFill>
            </a:endParaRPr>
          </a:p>
          <a:p>
            <a:r>
              <a:rPr lang="en-US" sz="2800" dirty="0" smtClean="0">
                <a:solidFill>
                  <a:srgbClr val="7030A0"/>
                </a:solidFill>
              </a:rPr>
              <a:t> not gone to school. </a:t>
            </a:r>
            <a:r>
              <a:rPr lang="en-US" sz="2800" dirty="0" err="1" smtClean="0">
                <a:solidFill>
                  <a:srgbClr val="7030A0"/>
                </a:solidFill>
              </a:rPr>
              <a:t>Saad</a:t>
            </a:r>
            <a:r>
              <a:rPr lang="en-US" sz="2800" dirty="0" smtClean="0">
                <a:solidFill>
                  <a:srgbClr val="7030A0"/>
                </a:solidFill>
              </a:rPr>
              <a:t> has not (e) ------------- football.</a:t>
            </a:r>
          </a:p>
          <a:p>
            <a:endParaRPr lang="en-US" sz="2800" dirty="0" smtClean="0">
              <a:solidFill>
                <a:srgbClr val="7030A0"/>
              </a:solidFill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914400" y="2133600"/>
          <a:ext cx="7239000" cy="1284279"/>
        </p:xfrm>
        <a:graphic>
          <a:graphicData uri="http://schemas.openxmlformats.org/drawingml/2006/table">
            <a:tbl>
              <a:tblPr/>
              <a:tblGrid>
                <a:gridCol w="2293808"/>
                <a:gridCol w="2348966"/>
                <a:gridCol w="2596226"/>
              </a:tblGrid>
              <a:tr h="60960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Play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Make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Have/has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67467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Catch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Do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go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304800" y="1143000"/>
            <a:ext cx="8382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Fill in the gaps with the right form of verbs (according to Present Perfect Tense) that given in the box.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1524000" y="3810000"/>
            <a:ext cx="1371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made</a:t>
            </a:r>
            <a:endParaRPr lang="en-US" sz="2800" dirty="0"/>
          </a:p>
        </p:txBody>
      </p:sp>
      <p:sp>
        <p:nvSpPr>
          <p:cNvPr id="23" name="TextBox 22"/>
          <p:cNvSpPr txBox="1"/>
          <p:nvPr/>
        </p:nvSpPr>
        <p:spPr>
          <a:xfrm>
            <a:off x="2133600" y="4191000"/>
            <a:ext cx="457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6172200" y="3733800"/>
            <a:ext cx="1371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caught</a:t>
            </a:r>
            <a:endParaRPr lang="en-US" sz="2800" dirty="0"/>
          </a:p>
        </p:txBody>
      </p:sp>
      <p:sp>
        <p:nvSpPr>
          <p:cNvPr id="25" name="TextBox 24"/>
          <p:cNvSpPr txBox="1"/>
          <p:nvPr/>
        </p:nvSpPr>
        <p:spPr>
          <a:xfrm>
            <a:off x="2667000" y="4572000"/>
            <a:ext cx="1371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done</a:t>
            </a:r>
            <a:endParaRPr lang="en-US" sz="2800" dirty="0"/>
          </a:p>
        </p:txBody>
      </p:sp>
      <p:sp>
        <p:nvSpPr>
          <p:cNvPr id="26" name="TextBox 25"/>
          <p:cNvSpPr txBox="1"/>
          <p:nvPr/>
        </p:nvSpPr>
        <p:spPr>
          <a:xfrm>
            <a:off x="7162800" y="4572000"/>
            <a:ext cx="1371600" cy="523220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have</a:t>
            </a:r>
            <a:endParaRPr lang="en-US" sz="2800" dirty="0"/>
          </a:p>
        </p:txBody>
      </p:sp>
      <p:sp>
        <p:nvSpPr>
          <p:cNvPr id="27" name="TextBox 26"/>
          <p:cNvSpPr txBox="1"/>
          <p:nvPr/>
        </p:nvSpPr>
        <p:spPr>
          <a:xfrm>
            <a:off x="5867400" y="5410200"/>
            <a:ext cx="1371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played</a:t>
            </a:r>
            <a:endParaRPr lang="en-US" sz="2800" dirty="0"/>
          </a:p>
        </p:txBody>
      </p:sp>
    </p:spTree>
  </p:cSld>
  <p:clrMapOvr>
    <a:masterClrMapping/>
  </p:clrMapOvr>
  <p:transition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4" grpId="0"/>
      <p:bldP spid="25" grpId="0"/>
      <p:bldP spid="26" grpId="0"/>
      <p:bldP spid="2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447800" y="609600"/>
            <a:ext cx="6096000" cy="762000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Pair Works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838200" y="4572000"/>
            <a:ext cx="7543800" cy="1676400"/>
          </a:xfrm>
          <a:prstGeom prst="rect">
            <a:avLst/>
          </a:prstGeom>
          <a:solidFill>
            <a:srgbClr val="00206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Write three sentences (affirmative, negative and Interrogative) about the above picture according to the rules of Present Perfect Tense.</a:t>
            </a:r>
            <a:endParaRPr lang="en-US" sz="28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4" descr="Tigre1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0" y="1524000"/>
            <a:ext cx="5943600" cy="276225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  <p:transition>
    <p:comb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9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76400" y="304800"/>
            <a:ext cx="5257800" cy="707886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GROUP WORKS</a:t>
            </a:r>
            <a:endParaRPr lang="en-US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57200" y="3962400"/>
            <a:ext cx="8001000" cy="1384995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 rtlCol="0">
            <a:spAutoFit/>
          </a:bodyPr>
          <a:lstStyle/>
          <a:p>
            <a:pPr algn="just"/>
            <a:r>
              <a:rPr lang="en-US" sz="2800" dirty="0" smtClean="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	</a:t>
            </a:r>
            <a:r>
              <a:rPr lang="en-US" sz="2800" dirty="0" err="1" smtClean="0">
                <a:solidFill>
                  <a:srgbClr val="FFFF00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Sayeed</a:t>
            </a:r>
            <a:r>
              <a:rPr lang="en-US" sz="2800" dirty="0" smtClean="0">
                <a:solidFill>
                  <a:srgbClr val="FFFF00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 is reading English. He likes English very much . He is thinking. He went to school. He is writing a paragraph. </a:t>
            </a:r>
            <a:endParaRPr lang="en-US" sz="2800" dirty="0">
              <a:solidFill>
                <a:srgbClr val="FFFF00"/>
              </a:solidFill>
              <a:latin typeface="Times New Roman" pitchFamily="18" charset="0"/>
              <a:ea typeface="Arial Unicode MS" pitchFamily="34" charset="-128"/>
              <a:cs typeface="Times New Roman" pitchFamily="18" charset="0"/>
            </a:endParaRPr>
          </a:p>
        </p:txBody>
      </p:sp>
      <p:pic>
        <p:nvPicPr>
          <p:cNvPr id="4" name="Picture 3" descr="sst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000" y="1828800"/>
            <a:ext cx="3810000" cy="1895475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  <p:sp>
        <p:nvSpPr>
          <p:cNvPr id="5" name="TextBox 4"/>
          <p:cNvSpPr txBox="1"/>
          <p:nvPr/>
        </p:nvSpPr>
        <p:spPr>
          <a:xfrm>
            <a:off x="381000" y="1143000"/>
            <a:ext cx="8001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Read the passage and rewrite it in the Present Perfect Tense.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loud Callout 1"/>
          <p:cNvSpPr/>
          <p:nvPr/>
        </p:nvSpPr>
        <p:spPr>
          <a:xfrm>
            <a:off x="5181600" y="304800"/>
            <a:ext cx="3429000" cy="2057400"/>
          </a:xfrm>
          <a:prstGeom prst="cloudCallout">
            <a:avLst>
              <a:gd name="adj1" fmla="val -77038"/>
              <a:gd name="adj2" fmla="val 77543"/>
            </a:avLst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HOME WORK</a:t>
            </a:r>
            <a:endParaRPr lang="en-US" sz="4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Picture 2" descr="Hom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5800" y="1981200"/>
            <a:ext cx="4136571" cy="2859932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4" name="Rounded Rectangle 3"/>
          <p:cNvSpPr/>
          <p:nvPr/>
        </p:nvSpPr>
        <p:spPr>
          <a:xfrm>
            <a:off x="1600200" y="5257800"/>
            <a:ext cx="7010400" cy="1295400"/>
          </a:xfrm>
          <a:prstGeom prst="round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Write down five sentences that you and your sister do at your house.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0" y="228600"/>
            <a:ext cx="6248400" cy="1600200"/>
          </a:xfrm>
          <a:prstGeom prst="rect">
            <a:avLst/>
          </a:prstGeom>
          <a:noFill/>
        </p:spPr>
        <p:txBody>
          <a:bodyPr wrap="none" rtlCol="0">
            <a:prstTxWarp prst="textInflateTop">
              <a:avLst/>
            </a:prstTxWarp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US" sz="4000" b="1" spc="5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Book Antiqua" pitchFamily="18" charset="0"/>
                <a:cs typeface="MonooMJ" pitchFamily="2" charset="0"/>
              </a:rPr>
              <a:t>Acknowledgement</a:t>
            </a:r>
            <a:endParaRPr lang="en-US" sz="4000" b="1" spc="50" dirty="0">
              <a:ln w="11430"/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Book Antiqua" pitchFamily="18" charset="0"/>
              <a:cs typeface="MonooMJ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62000" y="2028735"/>
            <a:ext cx="7924800" cy="1200329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003399"/>
                </a:solidFill>
                <a:latin typeface="Book Antiqua" pitchFamily="18" charset="0"/>
                <a:cs typeface="Nikosh" pitchFamily="2" charset="0"/>
              </a:rPr>
              <a:t>We would like to express our cordial gratitude to the  Ministry of Education, Directorate of Secondary &amp; Higher Education, NCTB, a2i</a:t>
            </a:r>
            <a:endParaRPr lang="en-US" sz="2400" b="1" dirty="0">
              <a:solidFill>
                <a:srgbClr val="003399"/>
              </a:solidFill>
              <a:latin typeface="Book Antiqua" pitchFamily="18" charset="0"/>
              <a:cs typeface="Nikosh" pitchFamily="2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val 3"/>
          <p:cNvSpPr/>
          <p:nvPr/>
        </p:nvSpPr>
        <p:spPr>
          <a:xfrm>
            <a:off x="3695700" y="3387520"/>
            <a:ext cx="1905000" cy="752565"/>
          </a:xfrm>
          <a:prstGeom prst="ellipse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bg1">
                    <a:lumMod val="95000"/>
                  </a:schemeClr>
                </a:solidFill>
                <a:latin typeface="Book Antiqua" pitchFamily="18" charset="0"/>
                <a:cs typeface="Nikosh" pitchFamily="2" charset="0"/>
              </a:rPr>
              <a:t>and</a:t>
            </a:r>
          </a:p>
        </p:txBody>
      </p:sp>
      <p:sp>
        <p:nvSpPr>
          <p:cNvPr id="8" name="Rectangle 7"/>
          <p:cNvSpPr/>
          <p:nvPr/>
        </p:nvSpPr>
        <p:spPr>
          <a:xfrm>
            <a:off x="838200" y="4298541"/>
            <a:ext cx="7772400" cy="2129555"/>
          </a:xfrm>
          <a:prstGeom prst="rect">
            <a:avLst/>
          </a:prstGeom>
          <a:noFill/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003399"/>
                </a:solidFill>
                <a:latin typeface="Book Antiqua" pitchFamily="18" charset="0"/>
                <a:cs typeface="Nikosh" pitchFamily="2" charset="0"/>
              </a:rPr>
              <a:t>the panel of honorable editors ( Md. Jahangir </a:t>
            </a:r>
            <a:r>
              <a:rPr lang="en-US" sz="2400" b="1" dirty="0" err="1">
                <a:solidFill>
                  <a:srgbClr val="003399"/>
                </a:solidFill>
                <a:latin typeface="Book Antiqua" pitchFamily="18" charset="0"/>
                <a:cs typeface="Nikosh" pitchFamily="2" charset="0"/>
              </a:rPr>
              <a:t>Hasan</a:t>
            </a:r>
            <a:r>
              <a:rPr lang="en-US" sz="2400" b="1" dirty="0">
                <a:solidFill>
                  <a:srgbClr val="003399"/>
                </a:solidFill>
                <a:latin typeface="Book Antiqua" pitchFamily="18" charset="0"/>
                <a:cs typeface="Nikosh" pitchFamily="2" charset="0"/>
              </a:rPr>
              <a:t>, </a:t>
            </a:r>
            <a:r>
              <a:rPr lang="en-US" sz="2400" b="1" dirty="0" smtClean="0">
                <a:solidFill>
                  <a:srgbClr val="003399"/>
                </a:solidFill>
                <a:latin typeface="Book Antiqua" pitchFamily="18" charset="0"/>
                <a:cs typeface="Nikosh" pitchFamily="2" charset="0"/>
              </a:rPr>
              <a:t>Associate </a:t>
            </a:r>
            <a:r>
              <a:rPr lang="en-US" sz="2400" b="1" dirty="0">
                <a:solidFill>
                  <a:srgbClr val="003399"/>
                </a:solidFill>
                <a:latin typeface="Book Antiqua" pitchFamily="18" charset="0"/>
                <a:cs typeface="Nikosh" pitchFamily="2" charset="0"/>
              </a:rPr>
              <a:t>Professor (English) TTC, </a:t>
            </a:r>
            <a:r>
              <a:rPr lang="en-US" sz="2400" b="1" dirty="0" err="1">
                <a:solidFill>
                  <a:srgbClr val="003399"/>
                </a:solidFill>
                <a:latin typeface="Book Antiqua" pitchFamily="18" charset="0"/>
                <a:cs typeface="Nikosh" pitchFamily="2" charset="0"/>
              </a:rPr>
              <a:t>Rangpur</a:t>
            </a:r>
            <a:r>
              <a:rPr lang="en-US" sz="2400" b="1" dirty="0">
                <a:solidFill>
                  <a:srgbClr val="003399"/>
                </a:solidFill>
                <a:latin typeface="Book Antiqua" pitchFamily="18" charset="0"/>
                <a:cs typeface="Nikosh" pitchFamily="2" charset="0"/>
              </a:rPr>
              <a:t>, </a:t>
            </a:r>
            <a:r>
              <a:rPr lang="en-US" sz="2400" b="1" dirty="0" err="1" smtClean="0">
                <a:solidFill>
                  <a:srgbClr val="003399"/>
                </a:solidFill>
                <a:latin typeface="Book Antiqua" pitchFamily="18" charset="0"/>
                <a:cs typeface="Nikosh" pitchFamily="2" charset="0"/>
              </a:rPr>
              <a:t>Ranjit</a:t>
            </a:r>
            <a:r>
              <a:rPr lang="en-US" sz="2400" b="1" dirty="0" smtClean="0">
                <a:solidFill>
                  <a:srgbClr val="003399"/>
                </a:solidFill>
                <a:latin typeface="Book Antiqua" pitchFamily="18" charset="0"/>
                <a:cs typeface="Nikosh" pitchFamily="2" charset="0"/>
              </a:rPr>
              <a:t> </a:t>
            </a:r>
            <a:r>
              <a:rPr lang="en-US" sz="2400" b="1" dirty="0" err="1">
                <a:solidFill>
                  <a:srgbClr val="003399"/>
                </a:solidFill>
                <a:latin typeface="Book Antiqua" pitchFamily="18" charset="0"/>
                <a:cs typeface="Nikosh" pitchFamily="2" charset="0"/>
              </a:rPr>
              <a:t>Poddar</a:t>
            </a:r>
            <a:r>
              <a:rPr lang="en-US" sz="2400" b="1" dirty="0">
                <a:solidFill>
                  <a:srgbClr val="003399"/>
                </a:solidFill>
                <a:latin typeface="Book Antiqua" pitchFamily="18" charset="0"/>
                <a:cs typeface="Nikosh" pitchFamily="2" charset="0"/>
              </a:rPr>
              <a:t>, </a:t>
            </a:r>
            <a:r>
              <a:rPr lang="en-US" sz="2400" b="1" dirty="0" smtClean="0">
                <a:solidFill>
                  <a:srgbClr val="003399"/>
                </a:solidFill>
                <a:latin typeface="Book Antiqua" pitchFamily="18" charset="0"/>
                <a:cs typeface="Nikosh" pitchFamily="2" charset="0"/>
              </a:rPr>
              <a:t>Associate </a:t>
            </a:r>
            <a:r>
              <a:rPr lang="en-US" sz="2400" b="1" dirty="0">
                <a:solidFill>
                  <a:srgbClr val="003399"/>
                </a:solidFill>
                <a:latin typeface="Book Antiqua" pitchFamily="18" charset="0"/>
                <a:cs typeface="Nikosh" pitchFamily="2" charset="0"/>
              </a:rPr>
              <a:t>Professor (English) TTC, Dhaka, and </a:t>
            </a:r>
            <a:r>
              <a:rPr lang="en-US" sz="2400" b="1" dirty="0" err="1">
                <a:solidFill>
                  <a:srgbClr val="003399"/>
                </a:solidFill>
                <a:latin typeface="Book Antiqua" pitchFamily="18" charset="0"/>
                <a:cs typeface="Nikosh" pitchFamily="2" charset="0"/>
              </a:rPr>
              <a:t>Urmila</a:t>
            </a:r>
            <a:r>
              <a:rPr lang="en-US" sz="2400" b="1" dirty="0">
                <a:solidFill>
                  <a:srgbClr val="003399"/>
                </a:solidFill>
                <a:latin typeface="Book Antiqua" pitchFamily="18" charset="0"/>
                <a:cs typeface="Nikosh" pitchFamily="2" charset="0"/>
              </a:rPr>
              <a:t> Ahmed, </a:t>
            </a:r>
            <a:r>
              <a:rPr lang="en-US" sz="2400" b="1" dirty="0" smtClean="0">
                <a:solidFill>
                  <a:srgbClr val="003399"/>
                </a:solidFill>
                <a:latin typeface="Book Antiqua" pitchFamily="18" charset="0"/>
                <a:cs typeface="Nikosh" pitchFamily="2" charset="0"/>
              </a:rPr>
              <a:t>Associate </a:t>
            </a:r>
            <a:r>
              <a:rPr lang="en-US" sz="2400" b="1" dirty="0">
                <a:solidFill>
                  <a:srgbClr val="003399"/>
                </a:solidFill>
                <a:latin typeface="Book Antiqua" pitchFamily="18" charset="0"/>
                <a:cs typeface="Nikosh" pitchFamily="2" charset="0"/>
              </a:rPr>
              <a:t>Professor (English) TTC, Dhaka, to enrich the contents.</a:t>
            </a:r>
          </a:p>
        </p:txBody>
      </p:sp>
      <p:sp>
        <p:nvSpPr>
          <p:cNvPr id="9" name="Rectangle 8"/>
          <p:cNvSpPr/>
          <p:nvPr/>
        </p:nvSpPr>
        <p:spPr>
          <a:xfrm>
            <a:off x="76200" y="76200"/>
            <a:ext cx="8991600" cy="6705600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2856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/>
          <p:cNvPicPr>
            <a:picLocks noGrp="1" noChangeAspect="1"/>
          </p:cNvPicPr>
          <p:nvPr>
            <p:ph sz="half" idx="4294967295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7000" y="609600"/>
            <a:ext cx="3733800" cy="403860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4" name="Content Placeholder 3"/>
          <p:cNvSpPr>
            <a:spLocks noGrp="1"/>
          </p:cNvSpPr>
          <p:nvPr>
            <p:ph sz="half" idx="4294967295"/>
          </p:nvPr>
        </p:nvSpPr>
        <p:spPr>
          <a:xfrm>
            <a:off x="914400" y="4800600"/>
            <a:ext cx="7162800" cy="1524000"/>
          </a:xfrm>
          <a:prstGeom prst="rect">
            <a:avLst/>
          </a:prstGeom>
          <a:solidFill>
            <a:srgbClr val="0070C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7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THE END.</a:t>
            </a:r>
            <a:endParaRPr lang="en-US" sz="72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8581806"/>
      </p:ext>
    </p:extLst>
  </p:cSld>
  <p:clrMapOvr>
    <a:masterClrMapping/>
  </p:clrMapOvr>
  <p:transition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30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30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3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3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hg0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28800" y="1905000"/>
            <a:ext cx="5208638" cy="3583858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5" name="Rectangle 4"/>
          <p:cNvSpPr/>
          <p:nvPr/>
        </p:nvSpPr>
        <p:spPr>
          <a:xfrm>
            <a:off x="1219200" y="762000"/>
            <a:ext cx="6705600" cy="914400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GOOD  MORNING  STUDENT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600200" y="5715000"/>
            <a:ext cx="5715000" cy="762000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HOW  ARE  YOU ?</a:t>
            </a:r>
            <a:endParaRPr lang="en-US" sz="36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4612086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School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200" y="1219200"/>
            <a:ext cx="7239000" cy="5029200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  <p:sp>
        <p:nvSpPr>
          <p:cNvPr id="5" name="Rounded Rectangle 4"/>
          <p:cNvSpPr/>
          <p:nvPr/>
        </p:nvSpPr>
        <p:spPr>
          <a:xfrm>
            <a:off x="2743200" y="533400"/>
            <a:ext cx="3352800" cy="838200"/>
          </a:xfrm>
          <a:prstGeom prst="round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 smtClean="0">
                <a:solidFill>
                  <a:srgbClr val="FFFF00"/>
                </a:solidFill>
              </a:rPr>
              <a:t>  </a:t>
            </a:r>
            <a:r>
              <a:rPr lang="en-US" sz="4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IDENTITY</a:t>
            </a:r>
            <a:endParaRPr lang="en-US" sz="44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914400" y="3581400"/>
            <a:ext cx="3505200" cy="24384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SK.MD. HARUNAR RASHID.</a:t>
            </a:r>
          </a:p>
          <a:p>
            <a:pPr algn="ctr"/>
            <a:r>
              <a:rPr lang="en-US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Senior Teacher</a:t>
            </a:r>
          </a:p>
          <a:p>
            <a:pPr algn="ctr"/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Sonatola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Model High School</a:t>
            </a:r>
          </a:p>
          <a:p>
            <a:pPr algn="ctr"/>
            <a:r>
              <a:rPr lang="en-US" sz="24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Sonatola</a:t>
            </a:r>
            <a:r>
              <a:rPr lang="en-US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Bogra</a:t>
            </a:r>
            <a:r>
              <a:rPr lang="en-US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Picture 6" descr="Myself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57400" y="2057400"/>
            <a:ext cx="1039091" cy="130951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8" name="Picture 7" descr="hg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867400" y="2057400"/>
            <a:ext cx="962025" cy="12954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9" name="Rectangle 8"/>
          <p:cNvSpPr/>
          <p:nvPr/>
        </p:nvSpPr>
        <p:spPr>
          <a:xfrm>
            <a:off x="4572000" y="3581400"/>
            <a:ext cx="3429000" cy="24384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ENGLISH  GRAMMAR </a:t>
            </a:r>
          </a:p>
          <a:p>
            <a:pPr algn="ctr"/>
            <a:r>
              <a:rPr lang="en-US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CLASS : 6 – 8. </a:t>
            </a:r>
            <a:endParaRPr lang="en-US" sz="24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strips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0" grpId="0" animBg="1"/>
      <p:bldP spid="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DOEL\Pictures\DSCN0099.JPG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600" y="2438400"/>
            <a:ext cx="3277737" cy="2174340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1066800" y="304800"/>
            <a:ext cx="7203001" cy="6858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Look at the pictures</a:t>
            </a:r>
            <a:endParaRPr lang="en-US" sz="4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Picture 7" descr="sst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3400" y="1219200"/>
            <a:ext cx="2628900" cy="1743075"/>
          </a:xfrm>
          <a:prstGeom prst="rect">
            <a:avLst/>
          </a:prstGeom>
        </p:spPr>
      </p:pic>
      <p:pic>
        <p:nvPicPr>
          <p:cNvPr id="9" name="Picture 8" descr="abhm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3400" y="3048000"/>
            <a:ext cx="2667000" cy="1828800"/>
          </a:xfrm>
          <a:prstGeom prst="rect">
            <a:avLst/>
          </a:prstGeom>
        </p:spPr>
      </p:pic>
      <p:sp>
        <p:nvSpPr>
          <p:cNvPr id="11" name="Rounded Rectangular Callout 10"/>
          <p:cNvSpPr/>
          <p:nvPr/>
        </p:nvSpPr>
        <p:spPr>
          <a:xfrm>
            <a:off x="3429000" y="1371600"/>
            <a:ext cx="5105400" cy="685800"/>
          </a:xfrm>
          <a:prstGeom prst="wedgeRoundRectCallout">
            <a:avLst>
              <a:gd name="adj1" fmla="val -54608"/>
              <a:gd name="adj2" fmla="val 99423"/>
              <a:gd name="adj3" fmla="val 16667"/>
            </a:avLst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I have written a letter.</a:t>
            </a:r>
            <a:endParaRPr lang="en-US" sz="32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Rounded Rectangular Callout 11"/>
          <p:cNvSpPr/>
          <p:nvPr/>
        </p:nvSpPr>
        <p:spPr>
          <a:xfrm>
            <a:off x="3505200" y="2819400"/>
            <a:ext cx="1447800" cy="1905000"/>
          </a:xfrm>
          <a:prstGeom prst="wedgeRoundRectCallout">
            <a:avLst>
              <a:gd name="adj1" fmla="val -67473"/>
              <a:gd name="adj2" fmla="val 18192"/>
              <a:gd name="adj3" fmla="val 16667"/>
            </a:avLst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He has gone to School.</a:t>
            </a:r>
            <a:endParaRPr lang="en-US" sz="2800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Rounded Rectangular Callout 13"/>
          <p:cNvSpPr/>
          <p:nvPr/>
        </p:nvSpPr>
        <p:spPr>
          <a:xfrm>
            <a:off x="3505200" y="5105400"/>
            <a:ext cx="5105400" cy="685800"/>
          </a:xfrm>
          <a:prstGeom prst="wedgeRoundRectCallout">
            <a:avLst>
              <a:gd name="adj1" fmla="val -54608"/>
              <a:gd name="adj2" fmla="val 99423"/>
              <a:gd name="adj3" fmla="val 16667"/>
            </a:avLst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I have eaten rice.</a:t>
            </a:r>
            <a:endParaRPr lang="en-US" sz="32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3" name="Picture 12" descr="images (5)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33400" y="4953000"/>
            <a:ext cx="2667000" cy="1628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7488540"/>
      </p:ext>
    </p:extLst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3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3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639437"/>
            <a:ext cx="6248400" cy="3048000"/>
          </a:xfrm>
          <a:solidFill>
            <a:schemeClr val="accent5">
              <a:lumMod val="40000"/>
              <a:lumOff val="6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no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US" sz="8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TENSE</a:t>
            </a:r>
            <a:endParaRPr lang="en-US" sz="40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447800" y="533400"/>
            <a:ext cx="5943600" cy="685800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LESSON  DICLARATION</a:t>
            </a:r>
            <a:endParaRPr lang="en-US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Oval 4"/>
          <p:cNvSpPr/>
          <p:nvPr/>
        </p:nvSpPr>
        <p:spPr>
          <a:xfrm>
            <a:off x="838200" y="5105400"/>
            <a:ext cx="7467600" cy="990600"/>
          </a:xfrm>
          <a:prstGeom prst="ellipse">
            <a:avLst/>
          </a:prstGeom>
          <a:solidFill>
            <a:schemeClr val="accent5">
              <a:lumMod val="7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rgbClr val="FFFF00"/>
                </a:solidFill>
              </a:rPr>
              <a:t>PRESENT  Perfect  TENSE</a:t>
            </a:r>
            <a:endParaRPr lang="en-US" sz="32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1861260"/>
      </p:ext>
    </p:extLst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19200" y="609600"/>
            <a:ext cx="6705600" cy="707886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LEARNING OUTCONES</a:t>
            </a:r>
            <a:endParaRPr lang="en-US" sz="40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09600" y="1905000"/>
            <a:ext cx="7696200" cy="4191000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After completing this lesson students will be able to – </a:t>
            </a:r>
          </a:p>
          <a:p>
            <a:pPr>
              <a:buFont typeface="Wingdings" pitchFamily="2" charset="2"/>
              <a:buChar char="Ø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say what is Present Perfect Tense.</a:t>
            </a:r>
          </a:p>
          <a:p>
            <a:pPr>
              <a:buFont typeface="Wingdings" pitchFamily="2" charset="2"/>
              <a:buChar char="Ø"/>
            </a:pPr>
            <a:r>
              <a:rPr lang="en-US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write the structure of Present Perfect Tense</a:t>
            </a:r>
          </a:p>
          <a:p>
            <a:pPr>
              <a:buFont typeface="Wingdings" pitchFamily="2" charset="2"/>
              <a:buChar char="Ø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make  correct sentence according to Present Perfect Tense.</a:t>
            </a:r>
          </a:p>
          <a:p>
            <a:pPr>
              <a:buFont typeface="Wingdings" pitchFamily="2" charset="2"/>
              <a:buChar char="Ø"/>
            </a:pPr>
            <a:r>
              <a:rPr lang="en-US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re-write in Present Perfect Tense. </a:t>
            </a:r>
            <a:endParaRPr lang="en-US" sz="28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cover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1524000" y="274638"/>
            <a:ext cx="6019800" cy="639762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normAutofit fontScale="90000"/>
          </a:bodyPr>
          <a:lstStyle/>
          <a:p>
            <a:r>
              <a:rPr lang="en-US" sz="4000" dirty="0" smtClean="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rPr>
              <a:t>Present Perfect Tense</a:t>
            </a:r>
            <a:endParaRPr lang="en-US" sz="4000" dirty="0">
              <a:solidFill>
                <a:schemeClr val="bg1">
                  <a:lumMod val="9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381000" y="3200400"/>
            <a:ext cx="8382000" cy="330676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bn-BD" sz="3600" u="sng" dirty="0" smtClean="0">
                <a:solidFill>
                  <a:srgbClr val="7030A0"/>
                </a:solidFill>
                <a:latin typeface="Nikosh" pitchFamily="2" charset="0"/>
                <a:cs typeface="Nikosh" pitchFamily="2" charset="0"/>
              </a:rPr>
              <a:t>চিনিবার উপায়ঃ-</a:t>
            </a:r>
          </a:p>
          <a:p>
            <a:pPr marL="0" indent="0">
              <a:buNone/>
            </a:pPr>
            <a:r>
              <a:rPr lang="bn-BD" sz="3600" dirty="0" smtClean="0">
                <a:solidFill>
                  <a:srgbClr val="FF0000"/>
                </a:solidFill>
                <a:latin typeface="Nikosh" pitchFamily="2" charset="0"/>
                <a:cs typeface="Nikosh" pitchFamily="2" charset="0"/>
              </a:rPr>
              <a:t>          </a:t>
            </a:r>
            <a:r>
              <a:rPr lang="bn-BD" dirty="0" smtClean="0">
                <a:solidFill>
                  <a:srgbClr val="FF0000"/>
                </a:solidFill>
                <a:latin typeface="Nikosh" pitchFamily="2" charset="0"/>
                <a:cs typeface="Nikosh" pitchFamily="2" charset="0"/>
              </a:rPr>
              <a:t>বাংলায় ক্রিয়ার শেষে য়াছি, য়াছ, য়াছেন চিহ্ন থাকিবে।</a:t>
            </a:r>
          </a:p>
          <a:p>
            <a:pPr marL="0" indent="0">
              <a:buNone/>
            </a:pPr>
            <a:r>
              <a:rPr lang="bn-BD" sz="3600" dirty="0" smtClean="0">
                <a:solidFill>
                  <a:srgbClr val="7030A0"/>
                </a:solidFill>
                <a:latin typeface="Nikosh" pitchFamily="2" charset="0"/>
                <a:cs typeface="Nikosh" pitchFamily="2" charset="0"/>
              </a:rPr>
              <a:t>    </a:t>
            </a:r>
            <a:r>
              <a:rPr lang="bn-BD" dirty="0" smtClean="0">
                <a:solidFill>
                  <a:srgbClr val="7030A0"/>
                </a:solidFill>
                <a:latin typeface="Nikosh" pitchFamily="2" charset="0"/>
                <a:cs typeface="Nikosh" pitchFamily="2" charset="0"/>
              </a:rPr>
              <a:t>যেমনঃ  সে স্কুলে গিয়াছে।</a:t>
            </a:r>
          </a:p>
          <a:p>
            <a:pPr marL="0" indent="0">
              <a:buNone/>
            </a:pPr>
            <a:r>
              <a:rPr lang="bn-BD" dirty="0" smtClean="0">
                <a:solidFill>
                  <a:srgbClr val="7030A0"/>
                </a:solidFill>
                <a:latin typeface="Nikosh" pitchFamily="2" charset="0"/>
                <a:cs typeface="Nikosh" pitchFamily="2" charset="0"/>
              </a:rPr>
              <a:t>	      </a:t>
            </a:r>
            <a:r>
              <a:rPr lang="bn-BD" dirty="0" smtClean="0">
                <a:solidFill>
                  <a:srgbClr val="00B050"/>
                </a:solidFill>
                <a:latin typeface="Nikosh" pitchFamily="2" charset="0"/>
                <a:cs typeface="Nikosh" pitchFamily="2" charset="0"/>
              </a:rPr>
              <a:t>আমি একটি পাখি দেখিয়াছি।</a:t>
            </a:r>
          </a:p>
          <a:p>
            <a:pPr marL="0" indent="0">
              <a:buNone/>
            </a:pPr>
            <a:r>
              <a:rPr lang="bn-BD" dirty="0" smtClean="0">
                <a:solidFill>
                  <a:srgbClr val="7030A0"/>
                </a:solidFill>
                <a:latin typeface="Nikosh" pitchFamily="2" charset="0"/>
                <a:cs typeface="Nikosh" pitchFamily="2" charset="0"/>
              </a:rPr>
              <a:t>	      </a:t>
            </a:r>
            <a:r>
              <a:rPr lang="bn-BD" dirty="0" smtClean="0">
                <a:solidFill>
                  <a:srgbClr val="0070C0"/>
                </a:solidFill>
                <a:latin typeface="Nikosh" pitchFamily="2" charset="0"/>
                <a:cs typeface="Nikosh" pitchFamily="2" charset="0"/>
              </a:rPr>
              <a:t>আমরা কাজটি করিয়াছি।</a:t>
            </a:r>
            <a:endParaRPr lang="en-US" dirty="0" smtClean="0">
              <a:solidFill>
                <a:srgbClr val="0070C0"/>
              </a:solidFill>
              <a:latin typeface="SutonnyMJ" pitchFamily="2" charset="0"/>
              <a:cs typeface="SutonnyMJ" pitchFamily="2" charset="0"/>
            </a:endParaRPr>
          </a:p>
        </p:txBody>
      </p:sp>
      <p:sp>
        <p:nvSpPr>
          <p:cNvPr id="6" name="Round Diagonal Corner Rectangle 5"/>
          <p:cNvSpPr/>
          <p:nvPr/>
        </p:nvSpPr>
        <p:spPr>
          <a:xfrm>
            <a:off x="609600" y="1143000"/>
            <a:ext cx="7772400" cy="1752600"/>
          </a:xfrm>
          <a:prstGeom prst="round2Diag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rgbClr val="FFFF00"/>
                </a:solidFill>
              </a:rPr>
              <a:t>Present Perfect Tense is used when the work has been done but its effect lasts.</a:t>
            </a:r>
          </a:p>
          <a:p>
            <a:pPr algn="ctr"/>
            <a:r>
              <a:rPr lang="bn-BD" sz="2400" dirty="0" smtClean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কোন কাজ শেষ হয়েছে অথচ তার ফল  বর্তমান আছে বোঝালে </a:t>
            </a:r>
            <a:r>
              <a:rPr lang="en-US" sz="2400" dirty="0" smtClean="0">
                <a:solidFill>
                  <a:schemeClr val="bg1"/>
                </a:solidFill>
              </a:rPr>
              <a:t>Present Perfect Tense </a:t>
            </a:r>
            <a:r>
              <a:rPr lang="bn-BD" sz="2400" dirty="0" smtClean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হয়।</a:t>
            </a:r>
            <a:endParaRPr lang="en-US" sz="2400" dirty="0">
              <a:solidFill>
                <a:schemeClr val="bg1"/>
              </a:solidFill>
              <a:latin typeface="Nikosh" pitchFamily="2" charset="0"/>
              <a:cs typeface="Nikosh" pitchFamily="2" charset="0"/>
            </a:endParaRPr>
          </a:p>
        </p:txBody>
      </p:sp>
      <p:pic>
        <p:nvPicPr>
          <p:cNvPr id="7" name="Picture 6" descr="hb7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0" y="4495800"/>
            <a:ext cx="2114550" cy="182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4447673"/>
      </p:ext>
    </p:extLst>
  </p:cSld>
  <p:clrMapOvr>
    <a:masterClrMapping/>
  </p:clrMapOvr>
  <p:transition spd="slow"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uiExpand="1" build="p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609600"/>
            <a:ext cx="6324600" cy="685800"/>
          </a:xfrm>
          <a:solidFill>
            <a:schemeClr val="tx2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noAutofit/>
          </a:bodyPr>
          <a:lstStyle/>
          <a:p>
            <a:r>
              <a:rPr lang="en-US" sz="4000" dirty="0" smtClean="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rPr>
              <a:t>Present Perfect Tense</a:t>
            </a:r>
            <a:endParaRPr lang="en-US" sz="4000" dirty="0">
              <a:solidFill>
                <a:schemeClr val="bg1">
                  <a:lumMod val="9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828800"/>
            <a:ext cx="8001000" cy="4267200"/>
          </a:xfrm>
          <a:solidFill>
            <a:schemeClr val="accent6">
              <a:lumMod val="20000"/>
              <a:lumOff val="8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bn-BD" sz="3600" u="sng" dirty="0" smtClean="0">
                <a:solidFill>
                  <a:srgbClr val="0070C0"/>
                </a:solidFill>
                <a:latin typeface="Nikosh" pitchFamily="2" charset="0"/>
                <a:cs typeface="Nikosh" pitchFamily="2" charset="0"/>
              </a:rPr>
              <a:t>গঠন প্রণালী</a:t>
            </a:r>
            <a:endParaRPr lang="en-US" sz="3600" u="sng" dirty="0" smtClean="0">
              <a:solidFill>
                <a:srgbClr val="0070C0"/>
              </a:solidFill>
              <a:latin typeface="Nikosh" pitchFamily="2" charset="0"/>
              <a:cs typeface="Nikosh" pitchFamily="2" charset="0"/>
            </a:endParaRPr>
          </a:p>
          <a:p>
            <a:pPr marL="0" indent="0"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Aff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:   </a:t>
            </a:r>
            <a:r>
              <a:rPr lang="en-US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Sub + have/has +V3 + obj.</a:t>
            </a:r>
          </a:p>
          <a:p>
            <a:pPr marL="0" indent="0"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Neg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US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Sub + have not/ has not + V3 + obj.</a:t>
            </a:r>
          </a:p>
          <a:p>
            <a:pPr marL="0" indent="0"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Intre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US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Have/ Has + Sub + V3 + </a:t>
            </a:r>
            <a:r>
              <a:rPr lang="en-US" dirty="0" err="1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obj</a:t>
            </a:r>
            <a:r>
              <a:rPr lang="en-US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?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0070C0"/>
                </a:solidFill>
                <a:latin typeface="Nikosh" pitchFamily="2" charset="0"/>
                <a:cs typeface="Nikosh" pitchFamily="2" charset="0"/>
              </a:rPr>
              <a:t>Subject </a:t>
            </a:r>
            <a:r>
              <a:rPr lang="bn-BD" dirty="0" smtClean="0">
                <a:solidFill>
                  <a:srgbClr val="0070C0"/>
                </a:solidFill>
                <a:latin typeface="Nikosh" pitchFamily="2" charset="0"/>
                <a:cs typeface="Nikosh" pitchFamily="2" charset="0"/>
              </a:rPr>
              <a:t> বা  কর্তা  যদি </a:t>
            </a:r>
            <a:r>
              <a:rPr lang="en-US" dirty="0" smtClean="0">
                <a:solidFill>
                  <a:srgbClr val="0070C0"/>
                </a:solidFill>
                <a:latin typeface="Nikosh" pitchFamily="2" charset="0"/>
                <a:cs typeface="Nikosh" pitchFamily="2" charset="0"/>
              </a:rPr>
              <a:t>3</a:t>
            </a:r>
            <a:r>
              <a:rPr lang="en-US" baseline="30000" dirty="0" smtClean="0">
                <a:solidFill>
                  <a:srgbClr val="0070C0"/>
                </a:solidFill>
                <a:latin typeface="Nikosh" pitchFamily="2" charset="0"/>
                <a:cs typeface="Nikosh" pitchFamily="2" charset="0"/>
              </a:rPr>
              <a:t>rd</a:t>
            </a:r>
            <a:r>
              <a:rPr lang="en-US" dirty="0" smtClean="0">
                <a:solidFill>
                  <a:srgbClr val="0070C0"/>
                </a:solidFill>
                <a:latin typeface="Nikosh" pitchFamily="2" charset="0"/>
                <a:cs typeface="Nikosh" pitchFamily="2" charset="0"/>
              </a:rPr>
              <a:t> person singular number </a:t>
            </a:r>
            <a:r>
              <a:rPr lang="bn-BD" dirty="0" smtClean="0">
                <a:solidFill>
                  <a:srgbClr val="0070C0"/>
                </a:solidFill>
                <a:latin typeface="Nikosh" pitchFamily="2" charset="0"/>
                <a:cs typeface="Nikosh" pitchFamily="2" charset="0"/>
              </a:rPr>
              <a:t> হলে </a:t>
            </a:r>
            <a:r>
              <a:rPr lang="en-US" dirty="0" smtClean="0">
                <a:solidFill>
                  <a:srgbClr val="0070C0"/>
                </a:solidFill>
                <a:latin typeface="Nikosh" pitchFamily="2" charset="0"/>
                <a:cs typeface="Nikosh" pitchFamily="2" charset="0"/>
              </a:rPr>
              <a:t>has </a:t>
            </a:r>
            <a:r>
              <a:rPr lang="bn-BD" dirty="0" smtClean="0">
                <a:solidFill>
                  <a:srgbClr val="0070C0"/>
                </a:solidFill>
                <a:latin typeface="Nikosh" pitchFamily="2" charset="0"/>
                <a:cs typeface="Nikosh" pitchFamily="2" charset="0"/>
              </a:rPr>
              <a:t>অন্য ক্ষেত্রে </a:t>
            </a:r>
            <a:r>
              <a:rPr lang="en-US" dirty="0" smtClean="0">
                <a:solidFill>
                  <a:srgbClr val="0070C0"/>
                </a:solidFill>
                <a:latin typeface="Nikosh" pitchFamily="2" charset="0"/>
                <a:cs typeface="Nikosh" pitchFamily="2" charset="0"/>
              </a:rPr>
              <a:t>have </a:t>
            </a:r>
            <a:r>
              <a:rPr lang="bn-BD" dirty="0" smtClean="0">
                <a:solidFill>
                  <a:srgbClr val="0070C0"/>
                </a:solidFill>
                <a:latin typeface="Nikosh" pitchFamily="2" charset="0"/>
                <a:cs typeface="Nikosh" pitchFamily="2" charset="0"/>
              </a:rPr>
              <a:t>বসে।</a:t>
            </a:r>
            <a:endParaRPr lang="en-US" dirty="0">
              <a:solidFill>
                <a:srgbClr val="0070C0"/>
              </a:solidFill>
              <a:latin typeface="Nikosh" pitchFamily="2" charset="0"/>
              <a:cs typeface="Nikosh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9245410"/>
      </p:ext>
    </p:extLst>
  </p:cSld>
  <p:clrMapOvr>
    <a:masterClrMapping/>
  </p:clrMapOvr>
  <p:transition spd="slow">
    <p:pull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09800" y="533400"/>
            <a:ext cx="5029200" cy="990600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/>
              <a:t>Use of have/has</a:t>
            </a:r>
            <a:endParaRPr lang="en-US" sz="4000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457200" y="2133599"/>
          <a:ext cx="8153400" cy="35547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800"/>
                <a:gridCol w="3048000"/>
                <a:gridCol w="3276600"/>
              </a:tblGrid>
              <a:tr h="438150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>
                          <a:latin typeface="Times New Roman" pitchFamily="18" charset="0"/>
                          <a:cs typeface="Times New Roman" pitchFamily="18" charset="0"/>
                        </a:rPr>
                        <a:t>Person</a:t>
                      </a:r>
                      <a:endParaRPr lang="en-US" sz="3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>
                          <a:latin typeface="Times New Roman" pitchFamily="18" charset="0"/>
                          <a:cs typeface="Times New Roman" pitchFamily="18" charset="0"/>
                        </a:rPr>
                        <a:t>Singular</a:t>
                      </a:r>
                      <a:endParaRPr lang="en-US" sz="3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>
                          <a:latin typeface="Times New Roman" pitchFamily="18" charset="0"/>
                          <a:cs typeface="Times New Roman" pitchFamily="18" charset="0"/>
                        </a:rPr>
                        <a:t>Plural</a:t>
                      </a:r>
                      <a:endParaRPr lang="en-US" sz="3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971550"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1st</a:t>
                      </a:r>
                      <a:endParaRPr lang="en-US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I have</a:t>
                      </a:r>
                      <a:endParaRPr lang="en-US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w</a:t>
                      </a:r>
                      <a:r>
                        <a:rPr lang="en-US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e have</a:t>
                      </a:r>
                      <a:endParaRPr lang="en-US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971550"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lang="en-US" sz="3200" baseline="30000" dirty="0" smtClean="0">
                          <a:latin typeface="Times New Roman" pitchFamily="18" charset="0"/>
                          <a:cs typeface="Times New Roman" pitchFamily="18" charset="0"/>
                        </a:rPr>
                        <a:t>nd</a:t>
                      </a:r>
                      <a:endParaRPr lang="en-US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Y</a:t>
                      </a:r>
                      <a:r>
                        <a:rPr lang="en-US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ou have</a:t>
                      </a:r>
                      <a:endParaRPr lang="en-US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You have</a:t>
                      </a:r>
                      <a:endParaRPr lang="en-US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971550"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3rd</a:t>
                      </a:r>
                      <a:endParaRPr lang="en-US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He/She</a:t>
                      </a:r>
                      <a:r>
                        <a:rPr lang="en-US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 has</a:t>
                      </a:r>
                      <a:endParaRPr lang="en-US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They have</a:t>
                      </a:r>
                      <a:endParaRPr lang="en-US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1200</TotalTime>
  <Words>913</Words>
  <Application>Microsoft Office PowerPoint</Application>
  <PresentationFormat>On-screen Show (4:3)</PresentationFormat>
  <Paragraphs>149</Paragraphs>
  <Slides>18</Slides>
  <Notes>14</Notes>
  <HiddenSlides>1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8" baseType="lpstr">
      <vt:lpstr>Arial Unicode MS</vt:lpstr>
      <vt:lpstr>Arial</vt:lpstr>
      <vt:lpstr>Book Antiqua</vt:lpstr>
      <vt:lpstr>Calibri</vt:lpstr>
      <vt:lpstr>MonooMJ</vt:lpstr>
      <vt:lpstr>Nikosh</vt:lpstr>
      <vt:lpstr>SutonnyMJ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TENSE</vt:lpstr>
      <vt:lpstr>PowerPoint Presentation</vt:lpstr>
      <vt:lpstr>Present Perfect Tense</vt:lpstr>
      <vt:lpstr>Present Perfect Tense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TSS</dc:creator>
  <cp:lastModifiedBy>MR.HARUN</cp:lastModifiedBy>
  <cp:revision>147</cp:revision>
  <cp:lastPrinted>2013-04-24T06:22:17Z</cp:lastPrinted>
  <dcterms:created xsi:type="dcterms:W3CDTF">2013-04-21T06:16:47Z</dcterms:created>
  <dcterms:modified xsi:type="dcterms:W3CDTF">2015-06-25T07:34:45Z</dcterms:modified>
</cp:coreProperties>
</file>